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92" r:id="rId13"/>
    <p:sldId id="287" r:id="rId14"/>
    <p:sldId id="289" r:id="rId15"/>
    <p:sldId id="319" r:id="rId16"/>
    <p:sldId id="316" r:id="rId17"/>
    <p:sldId id="291" r:id="rId18"/>
    <p:sldId id="293" r:id="rId19"/>
    <p:sldId id="294" r:id="rId20"/>
    <p:sldId id="296" r:id="rId21"/>
    <p:sldId id="297" r:id="rId22"/>
    <p:sldId id="299" r:id="rId23"/>
    <p:sldId id="298" r:id="rId24"/>
    <p:sldId id="300" r:id="rId25"/>
    <p:sldId id="320" r:id="rId26"/>
    <p:sldId id="321" r:id="rId27"/>
    <p:sldId id="322" r:id="rId28"/>
    <p:sldId id="323" r:id="rId29"/>
    <p:sldId id="324" r:id="rId30"/>
    <p:sldId id="331" r:id="rId31"/>
    <p:sldId id="326" r:id="rId32"/>
    <p:sldId id="328" r:id="rId3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0242" autoAdjust="0"/>
  </p:normalViewPr>
  <p:slideViewPr>
    <p:cSldViewPr>
      <p:cViewPr varScale="1">
        <p:scale>
          <a:sx n="102" d="100"/>
          <a:sy n="102" d="100"/>
        </p:scale>
        <p:origin x="21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3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98E19E53-D142-EA4A-84BF-305C7476C751}" type="presParOf" srcId="{E2044F58-6AC8-7840-9251-9DFCA94AEBBE}" destId="{9E9C88E4-A9FE-EE42-BD79-101AC99A43F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err="1" smtClean="0"/>
            <a:t>reporject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err="1" smtClean="0"/>
            <a:t>Resamplint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err="1" smtClean="0"/>
            <a:t>stastics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592" y="866054"/>
          <a:ext cx="1570848" cy="1251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Input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data</a:t>
          </a:r>
          <a:endParaRPr lang="zh-CN" altLang="en-US" sz="1800" kern="1200" dirty="0"/>
        </a:p>
      </dsp:txBody>
      <dsp:txXfrm>
        <a:off x="40255" y="902717"/>
        <a:ext cx="1497522" cy="1178444"/>
      </dsp:txXfrm>
    </dsp:sp>
    <dsp:sp modelId="{884C1B35-8CD3-DA41-8221-43D51991B956}">
      <dsp:nvSpPr>
        <dsp:cNvPr id="0" name=""/>
        <dsp:cNvSpPr/>
      </dsp:nvSpPr>
      <dsp:spPr>
        <a:xfrm>
          <a:off x="1731526" y="1297154"/>
          <a:ext cx="333019" cy="38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731526" y="1375068"/>
        <a:ext cx="233113" cy="233742"/>
      </dsp:txXfrm>
    </dsp:sp>
    <dsp:sp modelId="{25662788-19A1-0846-9B17-0EB48CFDED2E}">
      <dsp:nvSpPr>
        <dsp:cNvPr id="0" name=""/>
        <dsp:cNvSpPr/>
      </dsp:nvSpPr>
      <dsp:spPr>
        <a:xfrm>
          <a:off x="2202781" y="866054"/>
          <a:ext cx="1570848" cy="1251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Atmospheric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correction</a:t>
          </a:r>
          <a:endParaRPr lang="zh-CN" altLang="en-US" sz="1800" kern="1200" dirty="0"/>
        </a:p>
      </dsp:txBody>
      <dsp:txXfrm>
        <a:off x="2239444" y="902717"/>
        <a:ext cx="1497522" cy="1178444"/>
      </dsp:txXfrm>
    </dsp:sp>
    <dsp:sp modelId="{64A8404F-5BAB-CF4C-8A07-4B64F2E9900B}">
      <dsp:nvSpPr>
        <dsp:cNvPr id="0" name=""/>
        <dsp:cNvSpPr/>
      </dsp:nvSpPr>
      <dsp:spPr>
        <a:xfrm>
          <a:off x="3930715" y="1297154"/>
          <a:ext cx="333019" cy="38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930715" y="1375068"/>
        <a:ext cx="233113" cy="233742"/>
      </dsp:txXfrm>
    </dsp:sp>
    <dsp:sp modelId="{C86BBB57-7680-9043-BA5B-AD552EB916BB}">
      <dsp:nvSpPr>
        <dsp:cNvPr id="0" name=""/>
        <dsp:cNvSpPr/>
      </dsp:nvSpPr>
      <dsp:spPr>
        <a:xfrm>
          <a:off x="4401969" y="866054"/>
          <a:ext cx="1570848" cy="1251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Temperature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retrieval</a:t>
          </a:r>
          <a:endParaRPr lang="zh-CN" altLang="en-US" sz="1800" kern="1200" dirty="0"/>
        </a:p>
      </dsp:txBody>
      <dsp:txXfrm>
        <a:off x="4438632" y="902717"/>
        <a:ext cx="1497522" cy="1178444"/>
      </dsp:txXfrm>
    </dsp:sp>
    <dsp:sp modelId="{307D211A-3713-7648-9449-63B685832711}">
      <dsp:nvSpPr>
        <dsp:cNvPr id="0" name=""/>
        <dsp:cNvSpPr/>
      </dsp:nvSpPr>
      <dsp:spPr>
        <a:xfrm>
          <a:off x="6129903" y="1297154"/>
          <a:ext cx="333019" cy="38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6129903" y="1375068"/>
        <a:ext cx="233113" cy="233742"/>
      </dsp:txXfrm>
    </dsp:sp>
    <dsp:sp modelId="{9E9C88E4-A9FE-EE42-BD79-101AC99A43FA}">
      <dsp:nvSpPr>
        <dsp:cNvPr id="0" name=""/>
        <dsp:cNvSpPr/>
      </dsp:nvSpPr>
      <dsp:spPr>
        <a:xfrm>
          <a:off x="6601158" y="866054"/>
          <a:ext cx="1570848" cy="1251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sub-pixel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resolution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temperature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determination</a:t>
          </a:r>
          <a:endParaRPr lang="zh-CN" altLang="en-US" sz="1800" kern="1200" dirty="0"/>
        </a:p>
      </dsp:txBody>
      <dsp:txXfrm>
        <a:off x="6637821" y="902717"/>
        <a:ext cx="1497522" cy="1178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reporject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Resamplint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stastics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24/11/2017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24.11.17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878400" y="1573200"/>
            <a:ext cx="7779600" cy="1135720"/>
          </a:xfrm>
        </p:spPr>
        <p:txBody>
          <a:bodyPr/>
          <a:lstStyle/>
          <a:p>
            <a:r>
              <a:rPr lang="en-GB" dirty="0"/>
              <a:t>Evaluation and improvement of a dual-channel method for the detection and quantification of high-temperature events on </a:t>
            </a:r>
            <a:r>
              <a:rPr lang="en-GB" dirty="0" err="1"/>
              <a:t>FireBIRD</a:t>
            </a:r>
            <a:r>
              <a:rPr lang="en-GB" dirty="0"/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878400" y="2780927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/>
              <a:t>Penghua Li, </a:t>
            </a:r>
            <a:r>
              <a:rPr lang="de-DE" dirty="0" err="1"/>
              <a:t>October</a:t>
            </a:r>
            <a:r>
              <a:rPr lang="de-DE" dirty="0"/>
              <a:t> 04, 2017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see whether the temperature results derived from the MITIP are reliable or not, firstly we compare them with </a:t>
            </a:r>
            <a:r>
              <a:rPr lang="en-GB" dirty="0" smtClean="0"/>
              <a:t>MODIS </a:t>
            </a:r>
            <a:r>
              <a:rPr lang="en-GB" dirty="0"/>
              <a:t>Sea Surface Temperature (SST) and MODIS Land Surface Temperature (</a:t>
            </a:r>
            <a:r>
              <a:rPr lang="en-GB" dirty="0" smtClean="0"/>
              <a:t>LST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respectively.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Here we select two test sites whose imageries mainly covered by sea (Etna) and homogeneous landscape (Libya) respectively.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11" y="2939526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03" y="2882682"/>
            <a:ext cx="1949258" cy="344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632" y="4437112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4437111"/>
            <a:ext cx="8207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Libya-1: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57400" y="1124744"/>
                <a:ext cx="8172000" cy="12241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/>
                  <a:t>Problem: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which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emissivity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map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should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used.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Two</a:t>
                </a:r>
                <a:r>
                  <a:rPr lang="en-GB" dirty="0" smtClean="0"/>
                  <a:t> </a:t>
                </a:r>
                <a:r>
                  <a:rPr lang="en-GB" dirty="0"/>
                  <a:t>emissivity </a:t>
                </a:r>
                <a:r>
                  <a:rPr lang="en-GB" dirty="0" smtClean="0"/>
                  <a:t>map</a:t>
                </a:r>
                <a:r>
                  <a:rPr lang="en-US" altLang="zh-CN" dirty="0" smtClean="0"/>
                  <a:t>s</a:t>
                </a:r>
                <a:r>
                  <a:rPr lang="en-GB" dirty="0" smtClean="0"/>
                  <a:t> </a:t>
                </a:r>
                <a:r>
                  <a:rPr lang="en-GB" dirty="0"/>
                  <a:t>from ASTER Global Emissivity </a:t>
                </a:r>
                <a:r>
                  <a:rPr lang="en-GB" dirty="0" smtClean="0"/>
                  <a:t>Database, </a:t>
                </a:r>
                <a:r>
                  <a:rPr lang="en-GB" dirty="0"/>
                  <a:t>namely band 11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8.6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GB" dirty="0"/>
                  <a:t>) and band 12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9.1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GB" dirty="0"/>
                  <a:t>) fall in TET-1 imagery’s TIR band 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8.</m:t>
                    </m:r>
                    <m:r>
                      <a:rPr lang="de-DE" b="0" i="1" smtClean="0">
                        <a:latin typeface="Cambria Math"/>
                      </a:rPr>
                      <m:t>5−9.3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GB" dirty="0"/>
                  <a:t>). 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57400" y="1124744"/>
                <a:ext cx="8172000" cy="1224136"/>
              </a:xfrm>
              <a:blipFill rotWithShape="0">
                <a:blip r:embed="rId2"/>
                <a:stretch>
                  <a:fillRect l="-1715" t="-6500" r="-522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0792" y="2520773"/>
                <a:ext cx="820891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Emissivity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water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body: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0.984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zh-CN" alt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spectral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band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altLang="zh-CN" i="1">
                        <a:latin typeface="Cambria Math"/>
                      </a:rPr>
                      <m:t>8.6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0.985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spectral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band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charset="0"/>
                        <a:ea typeface="Cambria Math"/>
                      </a:rPr>
                      <m:t>9.1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𝑚</m:t>
                    </m:r>
                    <m:r>
                      <a:rPr lang="en-US" altLang="zh-CN" b="0" i="0" smtClean="0">
                        <a:latin typeface="Cambria Math" charset="0"/>
                        <a:ea typeface="Cambria Math"/>
                      </a:rPr>
                      <m:t>.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de-DE" dirty="0" smtClean="0">
                    <a:latin typeface="Arial" pitchFamily="34" charset="0"/>
                    <a:cs typeface="Arial" pitchFamily="34" charset="0"/>
                  </a:rPr>
                  <a:t>  </a:t>
                </a:r>
                <a:r>
                  <a:rPr lang="de-DE" dirty="0" err="1" smtClean="0">
                    <a:latin typeface="Arial" pitchFamily="34" charset="0"/>
                    <a:cs typeface="Arial" pitchFamily="34" charset="0"/>
                  </a:rPr>
                  <a:t>Here</a:t>
                </a:r>
                <a:r>
                  <a:rPr lang="de-DE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dirty="0" err="1">
                    <a:latin typeface="Arial" pitchFamily="34" charset="0"/>
                    <a:cs typeface="Arial" pitchFamily="34" charset="0"/>
                  </a:rPr>
                  <a:t>we</a:t>
                </a:r>
                <a:r>
                  <a:rPr lang="de-DE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dirty="0" err="1">
                    <a:latin typeface="Arial" pitchFamily="34" charset="0"/>
                    <a:cs typeface="Arial" pitchFamily="34" charset="0"/>
                  </a:rPr>
                  <a:t>use</a:t>
                </a:r>
                <a:r>
                  <a:rPr lang="de-DE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dirty="0" err="1">
                    <a:latin typeface="Arial" pitchFamily="34" charset="0"/>
                    <a:cs typeface="Arial" pitchFamily="34" charset="0"/>
                  </a:rPr>
                  <a:t>the</a:t>
                </a:r>
                <a:r>
                  <a:rPr lang="de-DE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dirty="0" err="1">
                    <a:latin typeface="Arial" pitchFamily="34" charset="0"/>
                    <a:cs typeface="Arial" pitchFamily="34" charset="0"/>
                  </a:rPr>
                  <a:t>emissivity</a:t>
                </a:r>
                <a:r>
                  <a:rPr lang="de-DE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dirty="0" err="1">
                    <a:latin typeface="Arial" pitchFamily="34" charset="0"/>
                    <a:cs typeface="Arial" pitchFamily="34" charset="0"/>
                  </a:rPr>
                  <a:t>map</a:t>
                </a:r>
                <a:r>
                  <a:rPr lang="de-DE" dirty="0">
                    <a:latin typeface="Arial" pitchFamily="34" charset="0"/>
                    <a:cs typeface="Arial" pitchFamily="34" charset="0"/>
                  </a:rPr>
                  <a:t> in band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8.6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2" y="2520773"/>
                <a:ext cx="8208912" cy="1107996"/>
              </a:xfrm>
              <a:prstGeom prst="rect">
                <a:avLst/>
              </a:prstGeom>
              <a:blipFill rotWithShape="0">
                <a:blip r:embed="rId3"/>
                <a:stretch>
                  <a:fillRect l="-1707" t="-7182" b="-12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E:\Penghua\results\ComSST\Etna2\diff_emi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" y="3744908"/>
            <a:ext cx="4543400" cy="30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ComSST\Etna2\diff_emi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00" y="3744908"/>
            <a:ext cx="4541400" cy="30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41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6" y="214825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87616" y="3284553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the top of atmosphere 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616" y="3284553"/>
                <a:ext cx="3226568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4348" t="-5727" r="-1134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To see how the scale factor will affect the results of the MITIP, the histograms of the sub-areas in the surface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te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perature </a:t>
            </a:r>
            <a:r>
              <a:rPr lang="en-US" dirty="0">
                <a:latin typeface="Arial" pitchFamily="34" charset="0"/>
                <a:cs typeface="Arial" pitchFamily="34" charset="0"/>
              </a:rPr>
              <a:t>map of MIR band with different scale factors are investigated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1 </a:t>
            </a:r>
            <a:r>
              <a:rPr lang="de-DE" dirty="0" err="1"/>
              <a:t>and</a:t>
            </a:r>
            <a:r>
              <a:rPr lang="de-DE" dirty="0"/>
              <a:t> sub-area 4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E:\Penghua\Programming\Master_thesis\results\hist_analysis\2014.06.22\rect4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4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investigate a bunch of TET-1 scenes and do a time-series analysis,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2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0123" y="1340768"/>
            <a:ext cx="8172000" cy="10801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GB" dirty="0" smtClean="0"/>
              <a:t>MODIS </a:t>
            </a:r>
            <a:r>
              <a:rPr lang="en-GB" dirty="0"/>
              <a:t>LST </a:t>
            </a:r>
            <a:r>
              <a:rPr lang="en-GB" dirty="0" smtClean="0"/>
              <a:t>scenes </a:t>
            </a:r>
            <a:r>
              <a:rPr lang="en-GB" dirty="0"/>
              <a:t>of </a:t>
            </a:r>
            <a:r>
              <a:rPr lang="en-GB" dirty="0" smtClean="0"/>
              <a:t>Lybia-1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en-GB" dirty="0" smtClean="0"/>
              <a:t>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again:</a:t>
            </a:r>
            <a:r>
              <a:rPr lang="zh-CN" altLang="en-US" dirty="0" smtClean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emissivity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pic>
        <p:nvPicPr>
          <p:cNvPr id="8196" name="Picture 4" descr="E:\Penghua\results\comLST\Lybia-1\diff_emi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7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E:\Penghua\results\comLST\Lybia-1\diff_emi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800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:\Penghua\results\comLST\Lybia-1\diff_emi_ti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7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E:\Penghua\results\comLST\Lybia-1\diff_emi_tir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50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:\Penghua\results\comLST\Lybia-1\diff_emi_mir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94" y="300302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8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8172"/>
            <a:ext cx="3744416" cy="10081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Similarly, 5 sub-areas are chosen to do the comparison as showed in the picture on the right.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170062"/>
            <a:ext cx="2664296" cy="497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2"/>
          <p:cNvSpPr txBox="1">
            <a:spLocks/>
          </p:cNvSpPr>
          <p:nvPr/>
        </p:nvSpPr>
        <p:spPr bwMode="auto">
          <a:xfrm>
            <a:off x="467544" y="2447180"/>
            <a:ext cx="3744416" cy="177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And different scale factors (1.00, 1.05, 1.10, 1.15, 1.20) are used to see the differences between the temperature results from MITIP is compared with MODIS </a:t>
            </a:r>
            <a:r>
              <a:rPr lang="en-US" dirty="0" smtClean="0"/>
              <a:t>LST.</a:t>
            </a:r>
            <a:endParaRPr lang="en-GB" dirty="0"/>
          </a:p>
        </p:txBody>
      </p:sp>
      <p:pic>
        <p:nvPicPr>
          <p:cNvPr id="9219" name="Picture 3" descr="E:\Penghua\results\comLST\Lybia-1\Lybia-1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07762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:\Penghua\results\comLST\Lybia-1\Lybia-1_scf_test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59762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6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7920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We can see that this situation is very similar with the comparison with the MODIS SST. 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792088"/>
              </a:xfrm>
              <a:blipFill rotWithShape="1">
                <a:blip r:embed="rId2"/>
                <a:stretch>
                  <a:fillRect l="-1791" t="-9231" b="-2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301208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to keep consistence, the optimal scale factor for MIR band is chosen as 1.15 and for TIR band it is 1.05 as well. </a:t>
            </a:r>
          </a:p>
        </p:txBody>
      </p:sp>
      <p:pic>
        <p:nvPicPr>
          <p:cNvPr id="10" name="Picture 3" descr="E:\Penghua\results\comLST\Lybia-1\Lybia-1_bsc&amp;tem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2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Penghua\results\comLST\Lybia-1\Lybia-1_bsc&amp;tem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E:\Penghua\results\comLST\Lybia-1\Lybia-1_bsc&amp;temCo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:\Penghua\results\comLST\Lybia-1\Lybia-1_bsc&amp;temCom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2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2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6451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would be tested with different TET-1 imageries. Here, it is tested using scenes of Libya-2.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3.4 Transferability test (LST)</a:t>
            </a:r>
            <a:br>
              <a:rPr lang="en-GB" dirty="0"/>
            </a:b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68" y="1772816"/>
            <a:ext cx="2468092" cy="433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E:\Penghua\results\comLST\test\lls_test&amp;cmp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8111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E:\Penghua\results\comLST\test\lls_test&amp;cmp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25" y="2148111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90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(HTE).</a:t>
            </a:r>
          </a:p>
          <a:p>
            <a:pPr marL="0" indent="0">
              <a:buNone/>
            </a:pPr>
            <a:r>
              <a:rPr lang="en-GB" dirty="0"/>
              <a:t>Firstly the results of the MITIP of the high-temperature monitoring is 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375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Stromboli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1026" name="Picture 2" descr="E:\Penghua\Programming\Master_thesis\results\figure\stromboli\strom_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Programming\Master_thesis\results\figure\stromboli\strom_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Penghua\Programming\Master_thesis\results\figure\stromboli\strom_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Penghua\Programming\Master_thesis\results\figure\stromboli\strom_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figure\stromboli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315622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Penghua\Programming\Master_thesis\results\figure\portugal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516519521"/>
              </p:ext>
            </p:extLst>
          </p:nvPr>
        </p:nvGraphicFramePr>
        <p:xfrm>
          <a:off x="486000" y="1807077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6000" y="3137368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Consequently, to 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550836698"/>
              </p:ext>
            </p:extLst>
          </p:nvPr>
        </p:nvGraphicFramePr>
        <p:xfrm>
          <a:off x="486000" y="4059999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8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widely</a:t>
            </a:r>
            <a:r>
              <a:rPr lang="de-DE" dirty="0">
                <a:latin typeface="Arial" pitchFamily="34" charset="0"/>
                <a:cs typeface="Arial" pitchFamily="34" charset="0"/>
              </a:rPr>
              <a:t> all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over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world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>
                <a:latin typeface="Arial" pitchFamily="34" charset="0"/>
                <a:cs typeface="Arial" pitchFamily="34" charset="0"/>
              </a:rPr>
              <a:t>. 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Because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of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huge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and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characteristics</a:t>
            </a:r>
            <a:r>
              <a:rPr lang="de-DE" dirty="0">
                <a:latin typeface="Arial" pitchFamily="34" charset="0"/>
                <a:cs typeface="Arial" pitchFamily="34" charset="0"/>
              </a:rPr>
              <a:t>, a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critical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role</a:t>
            </a:r>
            <a:r>
              <a:rPr lang="de-DE" dirty="0">
                <a:latin typeface="Arial" pitchFamily="34" charset="0"/>
                <a:cs typeface="Arial" pitchFamily="34" charset="0"/>
              </a:rPr>
              <a:t> in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monitoring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investigating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of</a:t>
            </a:r>
            <a:r>
              <a:rPr lang="de-DE" dirty="0">
                <a:latin typeface="Arial" pitchFamily="34" charset="0"/>
                <a:cs typeface="Arial" pitchFamily="34" charset="0"/>
              </a:rPr>
              <a:t> HTE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belongs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to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satellite</a:t>
            </a:r>
            <a:r>
              <a:rPr lang="de-DE" dirty="0">
                <a:latin typeface="Arial" pitchFamily="34" charset="0"/>
                <a:cs typeface="Arial" pitchFamily="34" charset="0"/>
              </a:rPr>
              <a:t> remote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sensing</a:t>
            </a:r>
            <a:r>
              <a:rPr lang="de-DE" dirty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39927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15625" y="594928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0996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606923" y="597401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58357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Dr.Rudolf</a:t>
            </a:r>
            <a:r>
              <a:rPr lang="en-GB" dirty="0"/>
              <a:t> 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387544865"/>
              </p:ext>
            </p:extLst>
          </p:nvPr>
        </p:nvGraphicFramePr>
        <p:xfrm>
          <a:off x="482400" y="2780928"/>
          <a:ext cx="8175600" cy="2983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585461864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atmospheric 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 of 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power.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68252"/>
            <a:ext cx="4679557" cy="28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1541</Words>
  <Application>Microsoft Macintosh PowerPoint</Application>
  <PresentationFormat>全屏显示(4:3)</PresentationFormat>
  <Paragraphs>271</Paragraphs>
  <Slides>32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宋体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3.3 Results comparison with MODIS LST and calibration</vt:lpstr>
      <vt:lpstr>3.3 Results comparison with MODIS LST and calibration</vt:lpstr>
      <vt:lpstr>3.3 Results comparison with MODIS LST and calibration</vt:lpstr>
      <vt:lpstr>3.4 Transferability test (LST) </vt:lpstr>
      <vt:lpstr>4. Analysis of high-temperature events</vt:lpstr>
      <vt:lpstr>4.1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212</cp:revision>
  <dcterms:created xsi:type="dcterms:W3CDTF">2012-06-19T06:51:55Z</dcterms:created>
  <dcterms:modified xsi:type="dcterms:W3CDTF">2017-11-24T04:38:59Z</dcterms:modified>
</cp:coreProperties>
</file>